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46517-180E-BC16-19F6-DFAB7EC55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50178E-7E0F-9AEF-1897-8123C738E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145B93-6806-3034-7BE3-C818F61C9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9085AC-D5A7-CB3C-FAAA-EB47CDF5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746822-8995-FA3C-BECC-AEF39233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3881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05431-B7F3-873D-80D4-F108B79E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531B0F-64DE-08E2-3354-D76F0153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C2DB99-28D7-8D29-C85F-2B6B0593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630DAD-B7AF-9621-6EA3-B4D7A0D09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BC7E42-E291-95C9-438D-C758F5AA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624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4A9A99-094B-05F5-0591-0F1BE1314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E64BBB-45C8-242D-9672-FDF25A187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116EA1-2183-BEC2-CE7B-0E02B368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25FDD6-0C66-8617-00A9-81782980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9D45FB-6576-B7FE-2F66-4AC130DF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293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F11A0-83F0-AE95-8C36-EB31BFEA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7AAC2B-50D8-2177-9D53-DD71F1BF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78FA5D-DA0B-68AF-940B-AA55883B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446F4D-0447-AEBC-3CD3-BC33BF33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A64E1B-EC2E-EE1E-6D20-DF6FF370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376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AC7E4-5692-AB31-4F61-1D3F283A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948C9E-5CE4-21D3-1A7F-E976AB046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DA2FC-8A42-F7A4-BFAE-7BCE8034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241940-D5F0-547E-3819-8EBF8647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391AC4-4FF9-F933-ECC8-3B793DE6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957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2C633-C6D4-2501-443E-623E3215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99BEF8-BD08-B83B-8EFF-222B96A94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03E6E6-5787-2B3E-BE4C-3883E824B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EA863F-7111-B444-12DC-421883BD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C6588B-948E-61C4-D437-3836197D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505B62-EC9E-7C96-66FF-82C6FA77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392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3FCE6-4BC8-9258-295B-3B66B5C57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E171FC-0C2F-A05B-7663-A494CEAB6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0E69F9-1A9E-D29C-C98D-003304BEF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0327EF-8259-8FEA-00C5-D8846C3C8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3BEC62-5B81-84C5-729C-EA8B03D19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345F0BB-86E3-DFE4-D55F-F83EFDB3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2988A01-B45B-7F00-7A18-EDD99609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285D10-235F-6B37-020A-C7452D70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277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E9D24-FDEF-B54F-B5B8-5AAD6DB8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CDFFB7-B8D6-70B1-7EDF-4E02B36A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BF865A4-2E5F-BCEF-F10E-6D8572AC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BFFA04-0F6E-7B56-F022-2B87BACD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677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D3E562-2C6F-83E2-2791-7CD50CAA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1005DD1-8B13-EA8B-CFAA-941F0416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67CEE1-73C4-2DD9-ACC8-C778C542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742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B0749-55D6-4ECD-A40E-B693394D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255388-A8F6-76ED-AB8D-FC562B45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1A1357-BC07-349E-662E-814E33B73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28D7B0-1A6A-1980-4305-C3996369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A239BC-5F52-F6F7-E19F-B084406A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1B9AF9-02CE-2C0C-76A2-8D3A0D5E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98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FD24D-3576-B0CE-4DCF-1E0ADDC6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DECD55-F31B-72FF-02B8-DFA73BB50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765E7-BE65-4572-CDFF-7B54F25FC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9D0A02-7F86-3C27-3DA2-CA9156C1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10079B-933D-9D21-83F4-844E6999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4839D1-2D58-C101-3C07-50872E35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715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F402D37-DB19-B717-64A0-F2046D68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9876DE-F3E5-3804-7B26-B27754447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E40D0B-B247-1666-61AE-7C243F4E7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18B8B-C577-594C-B9FA-C6247ADE2A26}" type="datetimeFigureOut">
              <a:rPr lang="es-AR" smtClean="0"/>
              <a:t>29/4/22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CC1D52-BE28-78DE-FC65-96E003656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48C85F-DB01-5A2D-1BE4-2B7DCE55C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3FC65-69A1-BB45-88EF-1A5930E47B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2594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35EC1431-1528-642D-5BDA-36B016D8D64C}"/>
              </a:ext>
            </a:extLst>
          </p:cNvPr>
          <p:cNvSpPr/>
          <p:nvPr/>
        </p:nvSpPr>
        <p:spPr>
          <a:xfrm>
            <a:off x="2205993" y="2136338"/>
            <a:ext cx="778001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 Marketing Database</a:t>
            </a:r>
          </a:p>
          <a:p>
            <a:pPr algn="ctr"/>
            <a:r>
              <a:rPr lang="es-MX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Javier Chapto</a:t>
            </a:r>
            <a:endParaRPr lang="es-MX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MX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14081525</a:t>
            </a:r>
          </a:p>
        </p:txBody>
      </p:sp>
    </p:spTree>
    <p:extLst>
      <p:ext uri="{BB962C8B-B14F-4D97-AF65-F5344CB8AC3E}">
        <p14:creationId xmlns:p14="http://schemas.microsoft.com/office/powerpoint/2010/main" val="1357231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A </a:t>
            </a:r>
            <a:r>
              <a:rPr lang="es-AR" b="1" dirty="0" err="1"/>
              <a:t>query</a:t>
            </a:r>
            <a:r>
              <a:rPr lang="es-AR" b="1" dirty="0"/>
              <a:t> </a:t>
            </a:r>
            <a:r>
              <a:rPr lang="es-AR" b="1" dirty="0" err="1"/>
              <a:t>which</a:t>
            </a:r>
            <a:r>
              <a:rPr lang="es-AR" b="1" dirty="0"/>
              <a:t> uses a sub </a:t>
            </a:r>
            <a:r>
              <a:rPr lang="es-AR" b="1" dirty="0" err="1"/>
              <a:t>query</a:t>
            </a:r>
            <a:r>
              <a:rPr lang="es-AR" b="1" dirty="0"/>
              <a:t>: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query</a:t>
            </a:r>
            <a:r>
              <a:rPr lang="es-AR" dirty="0"/>
              <a:t> shows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combination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campaign</a:t>
            </a:r>
            <a:r>
              <a:rPr lang="es-AR" dirty="0"/>
              <a:t>, </a:t>
            </a:r>
            <a:r>
              <a:rPr lang="es-AR" dirty="0" err="1"/>
              <a:t>audience</a:t>
            </a:r>
            <a:r>
              <a:rPr lang="es-AR" dirty="0"/>
              <a:t> and ad creative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generated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maximum</a:t>
            </a:r>
            <a:r>
              <a:rPr lang="es-AR" dirty="0"/>
              <a:t> </a:t>
            </a:r>
            <a:r>
              <a:rPr lang="es-AR" dirty="0" err="1"/>
              <a:t>amount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conversions</a:t>
            </a:r>
            <a:r>
              <a:rPr lang="es-AR" dirty="0"/>
              <a:t>.</a:t>
            </a:r>
          </a:p>
          <a:p>
            <a:endParaRPr lang="es-AR" dirty="0"/>
          </a:p>
          <a:p>
            <a:r>
              <a:rPr lang="es-AR" dirty="0" err="1"/>
              <a:t>postgres</a:t>
            </a:r>
            <a:r>
              <a:rPr lang="es-AR" dirty="0"/>
              <a:t>=# </a:t>
            </a:r>
            <a:r>
              <a:rPr lang="es-AR" dirty="0" err="1"/>
              <a:t>select</a:t>
            </a:r>
            <a:r>
              <a:rPr lang="es-AR" dirty="0"/>
              <a:t> </a:t>
            </a:r>
            <a:r>
              <a:rPr lang="es-AR" dirty="0" err="1"/>
              <a:t>campaignname</a:t>
            </a:r>
            <a:r>
              <a:rPr lang="es-AR" dirty="0"/>
              <a:t>, </a:t>
            </a:r>
            <a:r>
              <a:rPr lang="es-AR" dirty="0" err="1"/>
              <a:t>adcreativename</a:t>
            </a:r>
            <a:r>
              <a:rPr lang="es-AR" dirty="0"/>
              <a:t>, </a:t>
            </a:r>
            <a:r>
              <a:rPr lang="es-AR" dirty="0" err="1"/>
              <a:t>audiencename</a:t>
            </a:r>
            <a:r>
              <a:rPr lang="es-AR" dirty="0"/>
              <a:t>, </a:t>
            </a:r>
            <a:r>
              <a:rPr lang="es-AR" dirty="0" err="1"/>
              <a:t>conversions</a:t>
            </a:r>
            <a:r>
              <a:rPr lang="es-AR" dirty="0"/>
              <a:t> </a:t>
            </a:r>
            <a:r>
              <a:rPr lang="es-AR" dirty="0" err="1"/>
              <a:t>from</a:t>
            </a:r>
            <a:r>
              <a:rPr lang="es-AR" dirty="0"/>
              <a:t> </a:t>
            </a:r>
            <a:r>
              <a:rPr lang="es-AR" dirty="0" err="1"/>
              <a:t>AudienceAdCreativeCampaign</a:t>
            </a:r>
            <a:r>
              <a:rPr lang="es-AR" dirty="0"/>
              <a:t> </a:t>
            </a:r>
            <a:r>
              <a:rPr lang="es-AR" dirty="0" err="1"/>
              <a:t>where</a:t>
            </a:r>
            <a:r>
              <a:rPr lang="es-AR" dirty="0"/>
              <a:t> </a:t>
            </a:r>
            <a:r>
              <a:rPr lang="es-AR" dirty="0" err="1"/>
              <a:t>conversions</a:t>
            </a:r>
            <a:r>
              <a:rPr lang="es-AR" dirty="0"/>
              <a:t> = (</a:t>
            </a:r>
            <a:r>
              <a:rPr lang="es-AR" dirty="0" err="1"/>
              <a:t>select</a:t>
            </a:r>
            <a:r>
              <a:rPr lang="es-AR" dirty="0"/>
              <a:t> </a:t>
            </a:r>
            <a:r>
              <a:rPr lang="es-AR" dirty="0" err="1"/>
              <a:t>max</a:t>
            </a:r>
            <a:r>
              <a:rPr lang="es-AR" dirty="0"/>
              <a:t>(</a:t>
            </a:r>
            <a:r>
              <a:rPr lang="es-AR" dirty="0" err="1"/>
              <a:t>conversions</a:t>
            </a:r>
            <a:r>
              <a:rPr lang="es-AR" dirty="0"/>
              <a:t>) </a:t>
            </a:r>
            <a:r>
              <a:rPr lang="es-AR" dirty="0" err="1"/>
              <a:t>from</a:t>
            </a:r>
            <a:r>
              <a:rPr lang="es-AR" dirty="0"/>
              <a:t> </a:t>
            </a:r>
            <a:r>
              <a:rPr lang="es-AR" dirty="0" err="1"/>
              <a:t>AudienceAdCreativeCam</a:t>
            </a:r>
            <a:endParaRPr lang="es-AR" dirty="0"/>
          </a:p>
          <a:p>
            <a:r>
              <a:rPr lang="es-AR" dirty="0" err="1"/>
              <a:t>paign</a:t>
            </a:r>
            <a:r>
              <a:rPr lang="es-AR" dirty="0"/>
              <a:t>);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92AEFA-EF0A-DBB2-22DF-DF503F09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8956"/>
            <a:ext cx="12192000" cy="10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7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A </a:t>
            </a:r>
            <a:r>
              <a:rPr lang="es-AR" b="1" dirty="0" err="1"/>
              <a:t>cross</a:t>
            </a:r>
            <a:r>
              <a:rPr lang="es-AR" b="1" dirty="0"/>
              <a:t> </a:t>
            </a:r>
            <a:r>
              <a:rPr lang="es-AR" b="1" dirty="0" err="1"/>
              <a:t>product</a:t>
            </a:r>
            <a:r>
              <a:rPr lang="es-AR" b="1" dirty="0"/>
              <a:t> </a:t>
            </a:r>
            <a:r>
              <a:rPr lang="es-AR" b="1" dirty="0" err="1"/>
              <a:t>which</a:t>
            </a:r>
            <a:r>
              <a:rPr lang="es-AR" b="1" dirty="0"/>
              <a:t> </a:t>
            </a:r>
            <a:r>
              <a:rPr lang="es-AR" b="1" dirty="0" err="1"/>
              <a:t>cannot</a:t>
            </a:r>
            <a:r>
              <a:rPr lang="es-AR" b="1" dirty="0"/>
              <a:t> be </a:t>
            </a:r>
            <a:r>
              <a:rPr lang="es-AR" b="1" dirty="0" err="1"/>
              <a:t>implemented</a:t>
            </a:r>
            <a:r>
              <a:rPr lang="es-AR" b="1" dirty="0"/>
              <a:t> </a:t>
            </a:r>
            <a:r>
              <a:rPr lang="es-AR" b="1" dirty="0" err="1"/>
              <a:t>using</a:t>
            </a:r>
            <a:r>
              <a:rPr lang="es-AR" b="1" dirty="0"/>
              <a:t> </a:t>
            </a:r>
            <a:r>
              <a:rPr lang="es-AR" b="1" dirty="0" err="1"/>
              <a:t>the</a:t>
            </a:r>
            <a:r>
              <a:rPr lang="es-AR" b="1" dirty="0"/>
              <a:t> </a:t>
            </a:r>
            <a:r>
              <a:rPr lang="es-AR" b="1" dirty="0" err="1"/>
              <a:t>words</a:t>
            </a:r>
            <a:r>
              <a:rPr lang="es-AR" b="1" dirty="0"/>
              <a:t> “natural </a:t>
            </a:r>
            <a:r>
              <a:rPr lang="es-AR" b="1" dirty="0" err="1"/>
              <a:t>join</a:t>
            </a:r>
            <a:r>
              <a:rPr lang="es-AR" b="1" dirty="0"/>
              <a:t>” (</a:t>
            </a:r>
            <a:r>
              <a:rPr lang="es-AR" b="1" dirty="0" err="1"/>
              <a:t>e.g</a:t>
            </a:r>
            <a:r>
              <a:rPr lang="es-AR" b="1" dirty="0"/>
              <a:t>. </a:t>
            </a:r>
            <a:r>
              <a:rPr lang="es-AR" b="1" dirty="0" err="1"/>
              <a:t>self</a:t>
            </a:r>
            <a:r>
              <a:rPr lang="es-AR" b="1" dirty="0"/>
              <a:t> </a:t>
            </a:r>
            <a:r>
              <a:rPr lang="es-AR" b="1" dirty="0" err="1"/>
              <a:t>join</a:t>
            </a:r>
            <a:r>
              <a:rPr lang="es-AR" b="1" dirty="0"/>
              <a:t>):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query</a:t>
            </a:r>
            <a:r>
              <a:rPr lang="es-AR" dirty="0"/>
              <a:t> shows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had</a:t>
            </a:r>
            <a:r>
              <a:rPr lang="es-AR" dirty="0"/>
              <a:t> more </a:t>
            </a:r>
            <a:r>
              <a:rPr lang="es-AR" dirty="0" err="1"/>
              <a:t>conversions</a:t>
            </a:r>
            <a:r>
              <a:rPr lang="es-AR" dirty="0"/>
              <a:t> </a:t>
            </a:r>
            <a:r>
              <a:rPr lang="es-AR" dirty="0" err="1"/>
              <a:t>than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ad </a:t>
            </a:r>
            <a:r>
              <a:rPr lang="es-AR" dirty="0" err="1"/>
              <a:t>called</a:t>
            </a:r>
            <a:r>
              <a:rPr lang="es-AR" dirty="0"/>
              <a:t> ‘Blue </a:t>
            </a:r>
            <a:r>
              <a:rPr lang="es-AR" dirty="0" err="1"/>
              <a:t>Cellphone</a:t>
            </a:r>
            <a:r>
              <a:rPr lang="es-AR" dirty="0"/>
              <a:t>’. </a:t>
            </a:r>
            <a:r>
              <a:rPr lang="es-AR" dirty="0" err="1"/>
              <a:t>It</a:t>
            </a:r>
            <a:r>
              <a:rPr lang="es-AR" dirty="0"/>
              <a:t> </a:t>
            </a:r>
            <a:r>
              <a:rPr lang="es-AR" dirty="0" err="1"/>
              <a:t>also</a:t>
            </a:r>
            <a:r>
              <a:rPr lang="es-AR" dirty="0"/>
              <a:t> shows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campaigns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which</a:t>
            </a:r>
            <a:r>
              <a:rPr lang="es-AR" dirty="0"/>
              <a:t> </a:t>
            </a:r>
            <a:r>
              <a:rPr lang="es-AR" dirty="0" err="1"/>
              <a:t>these</a:t>
            </a:r>
            <a:r>
              <a:rPr lang="es-AR" dirty="0"/>
              <a:t>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belong</a:t>
            </a:r>
            <a:r>
              <a:rPr lang="es-AR" dirty="0"/>
              <a:t>.</a:t>
            </a:r>
          </a:p>
          <a:p>
            <a:endParaRPr lang="es-AR" dirty="0"/>
          </a:p>
          <a:p>
            <a:r>
              <a:rPr lang="es-AR" dirty="0" err="1"/>
              <a:t>select</a:t>
            </a:r>
            <a:r>
              <a:rPr lang="es-AR" dirty="0"/>
              <a:t> aud1.adcreativename, aud1.campaignname, aud1.conversions </a:t>
            </a:r>
            <a:r>
              <a:rPr lang="es-AR" dirty="0" err="1"/>
              <a:t>from</a:t>
            </a:r>
            <a:r>
              <a:rPr lang="es-AR" dirty="0"/>
              <a:t> </a:t>
            </a:r>
            <a:r>
              <a:rPr lang="es-AR" dirty="0" err="1"/>
              <a:t>AudienceAdCreativeCampaign</a:t>
            </a:r>
            <a:r>
              <a:rPr lang="es-AR" dirty="0"/>
              <a:t> aud1, </a:t>
            </a:r>
            <a:r>
              <a:rPr lang="es-AR" dirty="0" err="1"/>
              <a:t>AudienceAdCreativeCampaign</a:t>
            </a:r>
            <a:r>
              <a:rPr lang="es-AR" dirty="0"/>
              <a:t> aud2 </a:t>
            </a:r>
            <a:r>
              <a:rPr lang="es-AR" dirty="0" err="1"/>
              <a:t>where</a:t>
            </a:r>
            <a:r>
              <a:rPr lang="es-AR" dirty="0"/>
              <a:t> aud1.conversions &gt; aud2.conversions and aud2.adcreativename = 'Blue </a:t>
            </a:r>
            <a:r>
              <a:rPr lang="es-AR" dirty="0" err="1"/>
              <a:t>Cellphone</a:t>
            </a:r>
            <a:r>
              <a:rPr lang="es-AR" dirty="0"/>
              <a:t>';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085EF5-CCC6-3B62-B4F2-72D94EDA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2170"/>
            <a:ext cx="12192000" cy="113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/>
              <a:t>Check</a:t>
            </a:r>
            <a:r>
              <a:rPr lang="es-AR" b="1" dirty="0"/>
              <a:t> </a:t>
            </a:r>
            <a:r>
              <a:rPr lang="es-AR" b="1" dirty="0" err="1"/>
              <a:t>statements</a:t>
            </a:r>
            <a:r>
              <a:rPr lang="es-AR" b="1" dirty="0"/>
              <a:t>:</a:t>
            </a:r>
          </a:p>
          <a:p>
            <a:endParaRPr lang="es-A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CONSTRAINT </a:t>
            </a:r>
            <a:r>
              <a:rPr lang="es-AR" dirty="0" err="1"/>
              <a:t>co_Ad_Network</a:t>
            </a:r>
            <a:r>
              <a:rPr lang="es-AR" dirty="0"/>
              <a:t> </a:t>
            </a:r>
          </a:p>
          <a:p>
            <a:r>
              <a:rPr lang="es-AR" dirty="0"/>
              <a:t>          CHECK (</a:t>
            </a:r>
            <a:r>
              <a:rPr lang="es-AR" dirty="0" err="1"/>
              <a:t>AdNetworkName</a:t>
            </a:r>
            <a:r>
              <a:rPr lang="es-AR" dirty="0"/>
              <a:t> IN ('Google </a:t>
            </a:r>
            <a:r>
              <a:rPr lang="es-AR" dirty="0" err="1"/>
              <a:t>Ads</a:t>
            </a:r>
            <a:r>
              <a:rPr lang="es-AR" dirty="0"/>
              <a:t>’))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CONSTRAINT </a:t>
            </a:r>
            <a:r>
              <a:rPr lang="es-AR" dirty="0" err="1"/>
              <a:t>co_Sub_Network</a:t>
            </a:r>
            <a:endParaRPr lang="es-AR" dirty="0"/>
          </a:p>
          <a:p>
            <a:r>
              <a:rPr lang="es-AR" dirty="0"/>
              <a:t>          CHECK (</a:t>
            </a:r>
            <a:r>
              <a:rPr lang="es-AR" dirty="0" err="1"/>
              <a:t>SubNetworkName</a:t>
            </a:r>
            <a:r>
              <a:rPr lang="es-AR" dirty="0"/>
              <a:t> IN ('Google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Search</a:t>
            </a:r>
            <a:r>
              <a:rPr lang="es-AR" dirty="0"/>
              <a:t>', 'Google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Display</a:t>
            </a:r>
            <a:r>
              <a:rPr lang="es-AR" dirty="0"/>
              <a:t>’))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CONSTRAINT </a:t>
            </a:r>
            <a:r>
              <a:rPr lang="es-AR" dirty="0" err="1"/>
              <a:t>co_CampaignType</a:t>
            </a:r>
            <a:r>
              <a:rPr lang="es-AR" dirty="0"/>
              <a:t> </a:t>
            </a:r>
          </a:p>
          <a:p>
            <a:r>
              <a:rPr lang="es-AR" dirty="0"/>
              <a:t>          CHECK (</a:t>
            </a:r>
            <a:r>
              <a:rPr lang="es-AR" dirty="0" err="1"/>
              <a:t>CampaignTypeName</a:t>
            </a:r>
            <a:r>
              <a:rPr lang="es-AR" dirty="0"/>
              <a:t> IN ('</a:t>
            </a:r>
            <a:r>
              <a:rPr lang="es-AR" dirty="0" err="1"/>
              <a:t>Prospecting</a:t>
            </a:r>
            <a:r>
              <a:rPr lang="es-AR" dirty="0"/>
              <a:t>', '</a:t>
            </a:r>
            <a:r>
              <a:rPr lang="es-AR" dirty="0" err="1"/>
              <a:t>Remarketing</a:t>
            </a:r>
            <a:r>
              <a:rPr lang="es-AR" dirty="0"/>
              <a:t>’))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CONSTRAINT </a:t>
            </a:r>
            <a:r>
              <a:rPr lang="es-AR" dirty="0" err="1"/>
              <a:t>co_Age</a:t>
            </a:r>
            <a:endParaRPr lang="es-AR" dirty="0"/>
          </a:p>
          <a:p>
            <a:r>
              <a:rPr lang="es-AR" dirty="0"/>
              <a:t>          CHECK (Age IN ('20-30', '30-40', '40-50', '50-60', '60-70', '70-80’))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CONSTRAINT </a:t>
            </a:r>
            <a:r>
              <a:rPr lang="es-AR" dirty="0" err="1"/>
              <a:t>co_Gender</a:t>
            </a:r>
            <a:r>
              <a:rPr lang="es-AR" dirty="0"/>
              <a:t> </a:t>
            </a:r>
          </a:p>
          <a:p>
            <a:r>
              <a:rPr lang="es-AR" dirty="0"/>
              <a:t>          CHECK (</a:t>
            </a:r>
            <a:r>
              <a:rPr lang="es-AR" dirty="0" err="1"/>
              <a:t>Gender</a:t>
            </a:r>
            <a:r>
              <a:rPr lang="es-AR" dirty="0"/>
              <a:t> IN ('Male', '</a:t>
            </a:r>
            <a:r>
              <a:rPr lang="es-AR" dirty="0" err="1"/>
              <a:t>Female</a:t>
            </a:r>
            <a:r>
              <a:rPr lang="es-AR" dirty="0"/>
              <a:t>’))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CONSTRAINT </a:t>
            </a:r>
            <a:r>
              <a:rPr lang="es-AR" dirty="0" err="1"/>
              <a:t>co_impressions</a:t>
            </a:r>
            <a:r>
              <a:rPr lang="es-AR" dirty="0"/>
              <a:t> </a:t>
            </a:r>
          </a:p>
          <a:p>
            <a:r>
              <a:rPr lang="es-AR" dirty="0"/>
              <a:t>           CHECK (</a:t>
            </a:r>
            <a:r>
              <a:rPr lang="es-AR" dirty="0" err="1"/>
              <a:t>Impressions</a:t>
            </a:r>
            <a:r>
              <a:rPr lang="es-AR" dirty="0"/>
              <a:t> &gt;= 0),</a:t>
            </a:r>
          </a:p>
          <a:p>
            <a:r>
              <a:rPr lang="es-AR" dirty="0"/>
              <a:t>       </a:t>
            </a:r>
            <a:endParaRPr lang="es-AR" b="1" dirty="0"/>
          </a:p>
          <a:p>
            <a:endParaRPr lang="es-AR" b="1" dirty="0"/>
          </a:p>
          <a:p>
            <a:endParaRPr lang="es-AR" b="1" dirty="0"/>
          </a:p>
          <a:p>
            <a:endParaRPr lang="es-AR" b="1" dirty="0"/>
          </a:p>
          <a:p>
            <a:endParaRPr lang="es-AR" b="1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2769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/>
              <a:t>Check</a:t>
            </a:r>
            <a:r>
              <a:rPr lang="es-AR" b="1" dirty="0"/>
              <a:t> </a:t>
            </a:r>
            <a:r>
              <a:rPr lang="es-AR" b="1" dirty="0" err="1"/>
              <a:t>statements</a:t>
            </a:r>
            <a:r>
              <a:rPr lang="es-AR" b="1" dirty="0"/>
              <a:t>:</a:t>
            </a:r>
          </a:p>
          <a:p>
            <a:endParaRPr lang="es-A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CONSTRAINT </a:t>
            </a:r>
            <a:r>
              <a:rPr lang="es-AR" dirty="0" err="1"/>
              <a:t>co_clicks</a:t>
            </a:r>
            <a:r>
              <a:rPr lang="es-AR" dirty="0"/>
              <a:t> </a:t>
            </a:r>
          </a:p>
          <a:p>
            <a:r>
              <a:rPr lang="es-AR" dirty="0"/>
              <a:t>         CHECK (</a:t>
            </a:r>
            <a:r>
              <a:rPr lang="es-AR" dirty="0" err="1"/>
              <a:t>Clicks</a:t>
            </a:r>
            <a:r>
              <a:rPr lang="es-AR" dirty="0"/>
              <a:t> &gt;= 0)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 CONSTRAINT </a:t>
            </a:r>
            <a:r>
              <a:rPr lang="es-AR" dirty="0" err="1"/>
              <a:t>co_cost</a:t>
            </a:r>
            <a:endParaRPr lang="es-AR" dirty="0"/>
          </a:p>
          <a:p>
            <a:r>
              <a:rPr lang="es-AR" dirty="0"/>
              <a:t>         CHECK (</a:t>
            </a:r>
            <a:r>
              <a:rPr lang="es-AR" dirty="0" err="1"/>
              <a:t>Cost</a:t>
            </a:r>
            <a:r>
              <a:rPr lang="es-AR" dirty="0"/>
              <a:t> &gt;= 0)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 CONSTRAINT </a:t>
            </a:r>
            <a:r>
              <a:rPr lang="es-AR" dirty="0" err="1"/>
              <a:t>co_conversions</a:t>
            </a:r>
            <a:endParaRPr lang="es-AR" dirty="0"/>
          </a:p>
          <a:p>
            <a:r>
              <a:rPr lang="es-AR" dirty="0"/>
              <a:t>           CHECK (</a:t>
            </a:r>
            <a:r>
              <a:rPr lang="es-AR" dirty="0" err="1"/>
              <a:t>Conversions</a:t>
            </a:r>
            <a:r>
              <a:rPr lang="es-AR" dirty="0"/>
              <a:t> &gt;= 0)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  CONSTRAINT </a:t>
            </a:r>
            <a:r>
              <a:rPr lang="es-AR" dirty="0" err="1"/>
              <a:t>co_year</a:t>
            </a:r>
            <a:endParaRPr lang="es-AR" dirty="0"/>
          </a:p>
          <a:p>
            <a:r>
              <a:rPr lang="es-AR" dirty="0"/>
              <a:t>           CHECK (</a:t>
            </a:r>
            <a:r>
              <a:rPr lang="es-AR" dirty="0" err="1"/>
              <a:t>Year</a:t>
            </a:r>
            <a:r>
              <a:rPr lang="es-AR" dirty="0"/>
              <a:t> &gt;= 1990)</a:t>
            </a:r>
          </a:p>
          <a:p>
            <a:endParaRPr lang="es-AR" b="1" dirty="0"/>
          </a:p>
          <a:p>
            <a:endParaRPr lang="es-AR" b="1" dirty="0"/>
          </a:p>
          <a:p>
            <a:endParaRPr lang="es-AR" b="1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796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/>
              <a:t>Action</a:t>
            </a:r>
            <a:r>
              <a:rPr lang="es-AR" b="1" dirty="0"/>
              <a:t> </a:t>
            </a:r>
            <a:r>
              <a:rPr lang="es-AR" b="1" dirty="0" err="1"/>
              <a:t>statements</a:t>
            </a:r>
            <a:r>
              <a:rPr lang="es-AR" b="1" dirty="0"/>
              <a:t>:</a:t>
            </a:r>
          </a:p>
          <a:p>
            <a:endParaRPr lang="es-AR" dirty="0"/>
          </a:p>
          <a:p>
            <a:r>
              <a:rPr lang="es-AR" dirty="0"/>
              <a:t>CONSTRAINT </a:t>
            </a:r>
            <a:r>
              <a:rPr lang="es-AR" dirty="0" err="1"/>
              <a:t>AudienceAdCreativeCampaignFK_Audience</a:t>
            </a:r>
            <a:r>
              <a:rPr lang="es-AR" dirty="0"/>
              <a:t> FOREIGN KEY (</a:t>
            </a:r>
            <a:r>
              <a:rPr lang="es-AR" dirty="0" err="1"/>
              <a:t>AudienceName</a:t>
            </a:r>
            <a:r>
              <a:rPr lang="es-AR" dirty="0"/>
              <a:t>) REFERENCES </a:t>
            </a:r>
            <a:r>
              <a:rPr lang="es-AR" dirty="0" err="1"/>
              <a:t>Audience</a:t>
            </a:r>
            <a:endParaRPr lang="es-AR" dirty="0"/>
          </a:p>
          <a:p>
            <a:r>
              <a:rPr lang="es-AR" dirty="0"/>
              <a:t>                  ON DELETE RESTRICT</a:t>
            </a:r>
          </a:p>
          <a:p>
            <a:r>
              <a:rPr lang="es-AR" dirty="0"/>
              <a:t>                  ON UPDATE CASCADE,</a:t>
            </a:r>
          </a:p>
          <a:p>
            <a:r>
              <a:rPr lang="es-AR" dirty="0"/>
              <a:t> CONSTRAINT </a:t>
            </a:r>
            <a:r>
              <a:rPr lang="es-AR" dirty="0" err="1"/>
              <a:t>AudienceAdCreativeCampaignFK_AdCreative</a:t>
            </a:r>
            <a:r>
              <a:rPr lang="es-AR" dirty="0"/>
              <a:t> FOREIGN KEY (</a:t>
            </a:r>
            <a:r>
              <a:rPr lang="es-AR" dirty="0" err="1"/>
              <a:t>AdCreativeName</a:t>
            </a:r>
            <a:r>
              <a:rPr lang="es-AR" dirty="0"/>
              <a:t>) REFERENCES </a:t>
            </a:r>
            <a:r>
              <a:rPr lang="es-AR" dirty="0" err="1"/>
              <a:t>AdCreative</a:t>
            </a:r>
            <a:endParaRPr lang="es-AR" dirty="0"/>
          </a:p>
          <a:p>
            <a:r>
              <a:rPr lang="es-AR" dirty="0"/>
              <a:t>                 ON DELETE CASCADE</a:t>
            </a:r>
          </a:p>
          <a:p>
            <a:r>
              <a:rPr lang="es-AR" dirty="0"/>
              <a:t>                 ON UPDATE CASCADE,</a:t>
            </a:r>
          </a:p>
          <a:p>
            <a:endParaRPr lang="es-AR" b="1" dirty="0"/>
          </a:p>
          <a:p>
            <a:endParaRPr lang="es-AR" b="1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20472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View:</a:t>
            </a:r>
          </a:p>
          <a:p>
            <a:endParaRPr lang="es-AR" dirty="0"/>
          </a:p>
          <a:p>
            <a:r>
              <a:rPr lang="es-AR" dirty="0"/>
              <a:t>CREATE VIEW </a:t>
            </a:r>
            <a:r>
              <a:rPr lang="es-AR" dirty="0" err="1"/>
              <a:t>AudienceAdsAndCampaigns</a:t>
            </a:r>
            <a:r>
              <a:rPr lang="es-AR" dirty="0"/>
              <a:t> AS SELECT </a:t>
            </a:r>
            <a:r>
              <a:rPr lang="es-AR" dirty="0" err="1"/>
              <a:t>AdCreativeName</a:t>
            </a:r>
            <a:r>
              <a:rPr lang="es-AR" dirty="0"/>
              <a:t> as </a:t>
            </a:r>
            <a:r>
              <a:rPr lang="es-AR" dirty="0" err="1"/>
              <a:t>CreativeName</a:t>
            </a:r>
            <a:r>
              <a:rPr lang="es-AR" dirty="0"/>
              <a:t>, </a:t>
            </a:r>
            <a:r>
              <a:rPr lang="es-AR" dirty="0" err="1"/>
              <a:t>CampaignName</a:t>
            </a:r>
            <a:r>
              <a:rPr lang="es-AR" dirty="0"/>
              <a:t> as </a:t>
            </a:r>
            <a:r>
              <a:rPr lang="es-AR" dirty="0" err="1"/>
              <a:t>NameOfCampaign</a:t>
            </a:r>
            <a:r>
              <a:rPr lang="es-AR" dirty="0"/>
              <a:t>, </a:t>
            </a:r>
            <a:r>
              <a:rPr lang="es-AR" dirty="0" err="1"/>
              <a:t>AudienceName</a:t>
            </a:r>
            <a:r>
              <a:rPr lang="es-AR" dirty="0"/>
              <a:t> as </a:t>
            </a:r>
            <a:r>
              <a:rPr lang="es-AR" dirty="0" err="1"/>
              <a:t>NameOfAudience</a:t>
            </a:r>
            <a:r>
              <a:rPr lang="es-AR" dirty="0"/>
              <a:t>, </a:t>
            </a:r>
            <a:r>
              <a:rPr lang="es-AR" dirty="0" err="1"/>
              <a:t>Cost</a:t>
            </a:r>
            <a:r>
              <a:rPr lang="es-AR" dirty="0"/>
              <a:t> as </a:t>
            </a:r>
            <a:r>
              <a:rPr lang="es-AR" dirty="0" err="1"/>
              <a:t>AmountSpent</a:t>
            </a:r>
            <a:r>
              <a:rPr lang="es-AR" dirty="0"/>
              <a:t>, </a:t>
            </a:r>
            <a:r>
              <a:rPr lang="es-AR" dirty="0" err="1"/>
              <a:t>Conversions</a:t>
            </a:r>
            <a:r>
              <a:rPr lang="es-AR" dirty="0"/>
              <a:t> as </a:t>
            </a:r>
            <a:r>
              <a:rPr lang="es-AR" dirty="0" err="1"/>
              <a:t>ConversionsObtained</a:t>
            </a:r>
            <a:r>
              <a:rPr lang="es-AR" dirty="0"/>
              <a:t>, </a:t>
            </a:r>
            <a:r>
              <a:rPr lang="es-AR" dirty="0" err="1"/>
              <a:t>AdType</a:t>
            </a:r>
            <a:r>
              <a:rPr lang="es-AR" dirty="0"/>
              <a:t> as </a:t>
            </a:r>
            <a:r>
              <a:rPr lang="es-AR" dirty="0" err="1"/>
              <a:t>TypeOfAd</a:t>
            </a:r>
            <a:r>
              <a:rPr lang="es-AR" dirty="0"/>
              <a:t>, </a:t>
            </a:r>
            <a:r>
              <a:rPr lang="es-AR" dirty="0" err="1"/>
              <a:t>AdTitle</a:t>
            </a:r>
            <a:r>
              <a:rPr lang="es-AR" dirty="0"/>
              <a:t> as </a:t>
            </a:r>
            <a:r>
              <a:rPr lang="es-AR" dirty="0" err="1"/>
              <a:t>TitleOfAd</a:t>
            </a:r>
            <a:r>
              <a:rPr lang="es-AR" dirty="0"/>
              <a:t> FROM </a:t>
            </a:r>
            <a:r>
              <a:rPr lang="es-AR" dirty="0" err="1"/>
              <a:t>AudienceAdCreativeCampaign</a:t>
            </a:r>
            <a:r>
              <a:rPr lang="es-AR" dirty="0"/>
              <a:t> natural </a:t>
            </a:r>
            <a:r>
              <a:rPr lang="es-AR" dirty="0" err="1"/>
              <a:t>join</a:t>
            </a:r>
            <a:r>
              <a:rPr lang="es-AR" dirty="0"/>
              <a:t> </a:t>
            </a:r>
            <a:r>
              <a:rPr lang="es-AR" dirty="0" err="1"/>
              <a:t>AdCreative</a:t>
            </a:r>
            <a:r>
              <a:rPr lang="es-AR" dirty="0"/>
              <a:t>;</a:t>
            </a:r>
          </a:p>
          <a:p>
            <a:endParaRPr lang="es-AR" dirty="0"/>
          </a:p>
          <a:p>
            <a:endParaRPr lang="es-AR" dirty="0"/>
          </a:p>
          <a:p>
            <a:endParaRPr lang="es-AR" b="1" dirty="0"/>
          </a:p>
          <a:p>
            <a:endParaRPr lang="es-AR" b="1" dirty="0"/>
          </a:p>
          <a:p>
            <a:endParaRPr lang="es-AR" b="1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1EB160-245A-7C05-18F1-C156E170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3429000"/>
            <a:ext cx="11903242" cy="19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8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A035F64-8475-068E-5868-E26E2204E171}"/>
              </a:ext>
            </a:extLst>
          </p:cNvPr>
          <p:cNvSpPr txBox="1"/>
          <p:nvPr/>
        </p:nvSpPr>
        <p:spPr>
          <a:xfrm>
            <a:off x="3705726" y="2731168"/>
            <a:ext cx="470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ECE38E-B238-082B-7F92-CDE5AA1B544C}"/>
              </a:ext>
            </a:extLst>
          </p:cNvPr>
          <p:cNvSpPr txBox="1"/>
          <p:nvPr/>
        </p:nvSpPr>
        <p:spPr>
          <a:xfrm>
            <a:off x="757990" y="889843"/>
            <a:ext cx="108645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database's</a:t>
            </a:r>
            <a:r>
              <a:rPr lang="es-AR" dirty="0"/>
              <a:t> objetive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help</a:t>
            </a:r>
            <a:r>
              <a:rPr lang="es-AR" dirty="0"/>
              <a:t> </a:t>
            </a:r>
            <a:r>
              <a:rPr lang="es-AR" dirty="0" err="1"/>
              <a:t>anyone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running Google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campaigns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analyze</a:t>
            </a:r>
            <a:r>
              <a:rPr lang="es-AR" dirty="0"/>
              <a:t> performance.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following</a:t>
            </a:r>
            <a:r>
              <a:rPr lang="es-AR" dirty="0"/>
              <a:t> </a:t>
            </a:r>
            <a:r>
              <a:rPr lang="es-AR" dirty="0" err="1"/>
              <a:t>definitions</a:t>
            </a:r>
            <a:r>
              <a:rPr lang="es-AR" dirty="0"/>
              <a:t> </a:t>
            </a:r>
            <a:r>
              <a:rPr lang="es-AR" dirty="0" err="1"/>
              <a:t>illustrate</a:t>
            </a:r>
            <a:r>
              <a:rPr lang="es-AR" dirty="0"/>
              <a:t> </a:t>
            </a:r>
            <a:r>
              <a:rPr lang="es-AR" dirty="0" err="1"/>
              <a:t>some</a:t>
            </a:r>
            <a:r>
              <a:rPr lang="es-AR" dirty="0"/>
              <a:t> </a:t>
            </a:r>
            <a:r>
              <a:rPr lang="es-AR" dirty="0" err="1"/>
              <a:t>important</a:t>
            </a:r>
            <a:r>
              <a:rPr lang="es-AR" dirty="0"/>
              <a:t> Google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metrics</a:t>
            </a:r>
            <a:r>
              <a:rPr lang="es-AR" dirty="0"/>
              <a:t> and </a:t>
            </a:r>
            <a:r>
              <a:rPr lang="es-AR" dirty="0" err="1"/>
              <a:t>components</a:t>
            </a:r>
            <a:r>
              <a:rPr lang="es-AR" dirty="0"/>
              <a:t>:</a:t>
            </a:r>
          </a:p>
          <a:p>
            <a:endParaRPr lang="es-AR" dirty="0"/>
          </a:p>
          <a:p>
            <a:r>
              <a:rPr lang="es-AR" dirty="0"/>
              <a:t>-- Google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Search</a:t>
            </a:r>
            <a:r>
              <a:rPr lang="es-AR" dirty="0"/>
              <a:t>: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appearing</a:t>
            </a:r>
            <a:r>
              <a:rPr lang="es-AR" dirty="0"/>
              <a:t> in </a:t>
            </a:r>
            <a:r>
              <a:rPr lang="es-AR" dirty="0" err="1"/>
              <a:t>searches</a:t>
            </a:r>
            <a:r>
              <a:rPr lang="es-AR" dirty="0"/>
              <a:t> in </a:t>
            </a:r>
            <a:r>
              <a:rPr lang="es-AR" dirty="0" err="1"/>
              <a:t>google.com</a:t>
            </a:r>
            <a:endParaRPr lang="es-AR" dirty="0"/>
          </a:p>
          <a:p>
            <a:r>
              <a:rPr lang="es-AR" dirty="0"/>
              <a:t>-- Google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Display</a:t>
            </a:r>
            <a:r>
              <a:rPr lang="es-AR" dirty="0"/>
              <a:t>: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appearing</a:t>
            </a:r>
            <a:r>
              <a:rPr lang="es-AR" dirty="0"/>
              <a:t> in </a:t>
            </a:r>
            <a:r>
              <a:rPr lang="es-AR" dirty="0" err="1"/>
              <a:t>websites</a:t>
            </a:r>
            <a:r>
              <a:rPr lang="es-AR" dirty="0"/>
              <a:t> and apps</a:t>
            </a:r>
          </a:p>
          <a:p>
            <a:r>
              <a:rPr lang="es-AR" dirty="0"/>
              <a:t>-- </a:t>
            </a:r>
            <a:r>
              <a:rPr lang="es-AR" dirty="0" err="1"/>
              <a:t>Prospecting</a:t>
            </a:r>
            <a:r>
              <a:rPr lang="es-AR" dirty="0"/>
              <a:t>: </a:t>
            </a:r>
            <a:r>
              <a:rPr lang="es-AR" dirty="0" err="1"/>
              <a:t>Type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campaign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shown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users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didn’t</a:t>
            </a:r>
            <a:r>
              <a:rPr lang="es-AR" dirty="0"/>
              <a:t> </a:t>
            </a:r>
            <a:r>
              <a:rPr lang="es-AR" dirty="0" err="1"/>
              <a:t>visit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client's</a:t>
            </a:r>
            <a:r>
              <a:rPr lang="es-AR" dirty="0"/>
              <a:t> </a:t>
            </a:r>
            <a:r>
              <a:rPr lang="es-AR" dirty="0" err="1"/>
              <a:t>website</a:t>
            </a:r>
            <a:r>
              <a:rPr lang="es-AR" dirty="0"/>
              <a:t>.</a:t>
            </a:r>
          </a:p>
          <a:p>
            <a:r>
              <a:rPr lang="es-AR" dirty="0"/>
              <a:t>-- </a:t>
            </a:r>
            <a:r>
              <a:rPr lang="es-AR" dirty="0" err="1"/>
              <a:t>Remarketing</a:t>
            </a:r>
            <a:r>
              <a:rPr lang="es-AR" dirty="0"/>
              <a:t>: </a:t>
            </a:r>
            <a:r>
              <a:rPr lang="es-AR" dirty="0" err="1"/>
              <a:t>Type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campaign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shown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users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already</a:t>
            </a:r>
            <a:r>
              <a:rPr lang="es-AR" dirty="0"/>
              <a:t> </a:t>
            </a:r>
            <a:r>
              <a:rPr lang="es-AR" dirty="0" err="1"/>
              <a:t>visited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client's</a:t>
            </a:r>
            <a:r>
              <a:rPr lang="es-AR" dirty="0"/>
              <a:t> </a:t>
            </a:r>
            <a:r>
              <a:rPr lang="es-AR" dirty="0" err="1"/>
              <a:t>website</a:t>
            </a:r>
            <a:r>
              <a:rPr lang="es-AR" dirty="0"/>
              <a:t>.</a:t>
            </a:r>
          </a:p>
          <a:p>
            <a:r>
              <a:rPr lang="es-AR" dirty="0"/>
              <a:t>-- </a:t>
            </a:r>
            <a:r>
              <a:rPr lang="es-AR" dirty="0" err="1"/>
              <a:t>Impressions</a:t>
            </a:r>
            <a:r>
              <a:rPr lang="es-AR" dirty="0"/>
              <a:t>: </a:t>
            </a:r>
            <a:r>
              <a:rPr lang="es-AR" dirty="0" err="1"/>
              <a:t>Number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times </a:t>
            </a:r>
            <a:r>
              <a:rPr lang="es-AR" dirty="0" err="1"/>
              <a:t>an</a:t>
            </a:r>
            <a:r>
              <a:rPr lang="es-AR" dirty="0"/>
              <a:t> ad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displayed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users</a:t>
            </a:r>
            <a:r>
              <a:rPr lang="es-AR" dirty="0"/>
              <a:t>.</a:t>
            </a:r>
          </a:p>
          <a:p>
            <a:r>
              <a:rPr lang="es-AR" dirty="0"/>
              <a:t>-- </a:t>
            </a:r>
            <a:r>
              <a:rPr lang="es-AR" dirty="0" err="1"/>
              <a:t>Clicks</a:t>
            </a:r>
            <a:r>
              <a:rPr lang="es-AR" dirty="0"/>
              <a:t>: </a:t>
            </a:r>
            <a:r>
              <a:rPr lang="es-AR" dirty="0" err="1"/>
              <a:t>Number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times </a:t>
            </a:r>
            <a:r>
              <a:rPr lang="es-AR" dirty="0" err="1"/>
              <a:t>an</a:t>
            </a:r>
            <a:r>
              <a:rPr lang="es-AR" dirty="0"/>
              <a:t> ad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clicked</a:t>
            </a:r>
            <a:r>
              <a:rPr lang="es-AR" dirty="0"/>
              <a:t>.</a:t>
            </a:r>
          </a:p>
          <a:p>
            <a:r>
              <a:rPr lang="es-AR" dirty="0"/>
              <a:t>-- </a:t>
            </a:r>
            <a:r>
              <a:rPr lang="es-AR" dirty="0" err="1"/>
              <a:t>Cost</a:t>
            </a:r>
            <a:r>
              <a:rPr lang="es-AR" dirty="0"/>
              <a:t>: Money </a:t>
            </a:r>
            <a:r>
              <a:rPr lang="es-AR" dirty="0" err="1"/>
              <a:t>spent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ads</a:t>
            </a:r>
            <a:r>
              <a:rPr lang="es-AR" dirty="0"/>
              <a:t>.</a:t>
            </a:r>
          </a:p>
          <a:p>
            <a:r>
              <a:rPr lang="es-AR" dirty="0"/>
              <a:t>-- </a:t>
            </a:r>
            <a:r>
              <a:rPr lang="es-AR" dirty="0" err="1"/>
              <a:t>Conversions</a:t>
            </a:r>
            <a:r>
              <a:rPr lang="es-AR" dirty="0"/>
              <a:t>: </a:t>
            </a:r>
            <a:r>
              <a:rPr lang="es-AR" dirty="0" err="1"/>
              <a:t>Desirable</a:t>
            </a:r>
            <a:r>
              <a:rPr lang="es-AR" dirty="0"/>
              <a:t> </a:t>
            </a:r>
            <a:r>
              <a:rPr lang="es-AR" dirty="0" err="1"/>
              <a:t>action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advertiser’s</a:t>
            </a:r>
            <a:r>
              <a:rPr lang="es-AR" dirty="0"/>
              <a:t> </a:t>
            </a:r>
            <a:r>
              <a:rPr lang="es-AR" dirty="0" err="1"/>
              <a:t>website</a:t>
            </a:r>
            <a:r>
              <a:rPr lang="es-AR" dirty="0"/>
              <a:t> after clicking </a:t>
            </a:r>
            <a:r>
              <a:rPr lang="es-AR" dirty="0" err="1"/>
              <a:t>an</a:t>
            </a:r>
            <a:r>
              <a:rPr lang="es-AR" dirty="0"/>
              <a:t> ad.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example</a:t>
            </a:r>
            <a:r>
              <a:rPr lang="es-AR" dirty="0"/>
              <a:t>, sale </a:t>
            </a:r>
            <a:r>
              <a:rPr lang="es-AR" dirty="0" err="1"/>
              <a:t>or</a:t>
            </a:r>
            <a:r>
              <a:rPr lang="es-AR" dirty="0"/>
              <a:t> </a:t>
            </a:r>
            <a:r>
              <a:rPr lang="es-AR" dirty="0" err="1"/>
              <a:t>form</a:t>
            </a:r>
            <a:r>
              <a:rPr lang="es-AR" dirty="0"/>
              <a:t> </a:t>
            </a:r>
            <a:r>
              <a:rPr lang="es-AR" dirty="0" err="1"/>
              <a:t>completed</a:t>
            </a:r>
            <a:r>
              <a:rPr lang="es-AR" dirty="0"/>
              <a:t>.</a:t>
            </a:r>
          </a:p>
          <a:p>
            <a:r>
              <a:rPr lang="es-AR" dirty="0"/>
              <a:t>-- </a:t>
            </a:r>
            <a:r>
              <a:rPr lang="es-AR" dirty="0" err="1"/>
              <a:t>Campaign</a:t>
            </a:r>
            <a:r>
              <a:rPr lang="es-AR" dirty="0"/>
              <a:t> </a:t>
            </a:r>
            <a:r>
              <a:rPr lang="es-AR" dirty="0" err="1"/>
              <a:t>Name</a:t>
            </a:r>
            <a:r>
              <a:rPr lang="es-AR" dirty="0"/>
              <a:t>: </a:t>
            </a:r>
            <a:r>
              <a:rPr lang="es-AR" dirty="0" err="1"/>
              <a:t>Campaigns</a:t>
            </a:r>
            <a:r>
              <a:rPr lang="es-AR" dirty="0"/>
              <a:t> </a:t>
            </a:r>
            <a:r>
              <a:rPr lang="es-AR" dirty="0" err="1"/>
              <a:t>have</a:t>
            </a:r>
            <a:r>
              <a:rPr lang="es-AR" dirty="0"/>
              <a:t> </a:t>
            </a:r>
            <a:r>
              <a:rPr lang="es-AR" dirty="0" err="1"/>
              <a:t>audiences</a:t>
            </a:r>
            <a:r>
              <a:rPr lang="es-AR" dirty="0"/>
              <a:t> and ad creatives </a:t>
            </a:r>
            <a:r>
              <a:rPr lang="es-AR" dirty="0" err="1"/>
              <a:t>inside</a:t>
            </a:r>
            <a:r>
              <a:rPr lang="es-AR" dirty="0"/>
              <a:t>. </a:t>
            </a:r>
            <a:r>
              <a:rPr lang="es-AR" dirty="0" err="1"/>
              <a:t>One</a:t>
            </a:r>
            <a:r>
              <a:rPr lang="es-AR" dirty="0"/>
              <a:t> </a:t>
            </a:r>
            <a:r>
              <a:rPr lang="es-AR" dirty="0" err="1"/>
              <a:t>audience</a:t>
            </a:r>
            <a:r>
              <a:rPr lang="es-AR" dirty="0"/>
              <a:t> can </a:t>
            </a:r>
            <a:r>
              <a:rPr lang="es-AR" dirty="0" err="1"/>
              <a:t>have</a:t>
            </a:r>
            <a:r>
              <a:rPr lang="es-AR" dirty="0"/>
              <a:t> </a:t>
            </a:r>
            <a:r>
              <a:rPr lang="es-AR" dirty="0" err="1"/>
              <a:t>many</a:t>
            </a:r>
            <a:r>
              <a:rPr lang="es-AR" dirty="0"/>
              <a:t> </a:t>
            </a:r>
            <a:r>
              <a:rPr lang="es-AR" dirty="0" err="1"/>
              <a:t>campaigns</a:t>
            </a:r>
            <a:r>
              <a:rPr lang="es-AR" dirty="0"/>
              <a:t>, and </a:t>
            </a:r>
            <a:r>
              <a:rPr lang="es-AR" dirty="0" err="1"/>
              <a:t>one</a:t>
            </a:r>
            <a:r>
              <a:rPr lang="es-AR" dirty="0"/>
              <a:t> </a:t>
            </a:r>
            <a:r>
              <a:rPr lang="es-AR" dirty="0" err="1"/>
              <a:t>campaign</a:t>
            </a:r>
            <a:r>
              <a:rPr lang="es-AR" dirty="0"/>
              <a:t> can </a:t>
            </a:r>
            <a:r>
              <a:rPr lang="es-AR" dirty="0" err="1"/>
              <a:t>have</a:t>
            </a:r>
            <a:r>
              <a:rPr lang="es-AR" dirty="0"/>
              <a:t> </a:t>
            </a:r>
            <a:r>
              <a:rPr lang="es-AR" dirty="0" err="1"/>
              <a:t>many</a:t>
            </a:r>
            <a:r>
              <a:rPr lang="es-AR" dirty="0"/>
              <a:t> </a:t>
            </a:r>
            <a:r>
              <a:rPr lang="es-AR" dirty="0" err="1"/>
              <a:t>audiences</a:t>
            </a:r>
            <a:r>
              <a:rPr lang="es-AR" dirty="0"/>
              <a:t>. </a:t>
            </a:r>
            <a:r>
              <a:rPr lang="es-AR" dirty="0" err="1"/>
              <a:t>Also</a:t>
            </a:r>
            <a:r>
              <a:rPr lang="es-AR" dirty="0"/>
              <a:t>, </a:t>
            </a:r>
            <a:r>
              <a:rPr lang="es-AR" dirty="0" err="1"/>
              <a:t>one</a:t>
            </a:r>
            <a:r>
              <a:rPr lang="es-AR" dirty="0"/>
              <a:t> ad creative can </a:t>
            </a:r>
            <a:r>
              <a:rPr lang="es-AR" dirty="0" err="1"/>
              <a:t>have</a:t>
            </a:r>
            <a:r>
              <a:rPr lang="es-AR" dirty="0"/>
              <a:t> </a:t>
            </a:r>
            <a:r>
              <a:rPr lang="es-AR" dirty="0" err="1"/>
              <a:t>many</a:t>
            </a:r>
            <a:r>
              <a:rPr lang="es-AR" dirty="0"/>
              <a:t> </a:t>
            </a:r>
            <a:r>
              <a:rPr lang="es-AR" dirty="0" err="1"/>
              <a:t>campaigns</a:t>
            </a:r>
            <a:r>
              <a:rPr lang="es-AR" dirty="0"/>
              <a:t>, and </a:t>
            </a:r>
            <a:r>
              <a:rPr lang="es-AR" dirty="0" err="1"/>
              <a:t>one</a:t>
            </a:r>
            <a:r>
              <a:rPr lang="es-AR" dirty="0"/>
              <a:t> </a:t>
            </a:r>
            <a:r>
              <a:rPr lang="es-AR" dirty="0" err="1"/>
              <a:t>campaign</a:t>
            </a:r>
            <a:r>
              <a:rPr lang="es-AR" dirty="0"/>
              <a:t> can </a:t>
            </a:r>
            <a:r>
              <a:rPr lang="es-AR" dirty="0" err="1"/>
              <a:t>have</a:t>
            </a:r>
            <a:r>
              <a:rPr lang="es-AR" dirty="0"/>
              <a:t> </a:t>
            </a:r>
            <a:r>
              <a:rPr lang="es-AR" dirty="0" err="1"/>
              <a:t>many</a:t>
            </a:r>
            <a:r>
              <a:rPr lang="es-AR" dirty="0"/>
              <a:t> ad creatives.</a:t>
            </a:r>
          </a:p>
          <a:p>
            <a:r>
              <a:rPr lang="es-AR" dirty="0"/>
              <a:t>-- </a:t>
            </a:r>
            <a:r>
              <a:rPr lang="es-AR" dirty="0" err="1"/>
              <a:t>Audience</a:t>
            </a:r>
            <a:r>
              <a:rPr lang="es-AR" dirty="0"/>
              <a:t> </a:t>
            </a:r>
            <a:r>
              <a:rPr lang="es-AR" dirty="0" err="1"/>
              <a:t>name</a:t>
            </a:r>
            <a:r>
              <a:rPr lang="es-AR" dirty="0"/>
              <a:t>: </a:t>
            </a:r>
            <a:r>
              <a:rPr lang="es-AR" dirty="0" err="1"/>
              <a:t>Audience</a:t>
            </a:r>
            <a:r>
              <a:rPr lang="es-AR" dirty="0"/>
              <a:t> determines </a:t>
            </a:r>
            <a:r>
              <a:rPr lang="es-AR" dirty="0" err="1"/>
              <a:t>how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ads</a:t>
            </a:r>
            <a:r>
              <a:rPr lang="es-AR" dirty="0"/>
              <a:t> are </a:t>
            </a:r>
            <a:r>
              <a:rPr lang="es-AR" dirty="0" err="1"/>
              <a:t>targeted</a:t>
            </a:r>
            <a:r>
              <a:rPr lang="es-AR" dirty="0"/>
              <a:t>.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example</a:t>
            </a:r>
            <a:r>
              <a:rPr lang="es-AR" dirty="0"/>
              <a:t>, </a:t>
            </a:r>
            <a:r>
              <a:rPr lang="es-AR" dirty="0" err="1"/>
              <a:t>Men</a:t>
            </a:r>
            <a:r>
              <a:rPr lang="es-AR" dirty="0"/>
              <a:t> </a:t>
            </a:r>
            <a:r>
              <a:rPr lang="es-AR" dirty="0" err="1"/>
              <a:t>from</a:t>
            </a:r>
            <a:r>
              <a:rPr lang="es-AR" dirty="0"/>
              <a:t> 20 </a:t>
            </a:r>
            <a:r>
              <a:rPr lang="es-AR" dirty="0" err="1"/>
              <a:t>to</a:t>
            </a:r>
            <a:r>
              <a:rPr lang="es-AR" dirty="0"/>
              <a:t> 40 </a:t>
            </a:r>
            <a:r>
              <a:rPr lang="es-AR" dirty="0" err="1"/>
              <a:t>years</a:t>
            </a:r>
            <a:r>
              <a:rPr lang="es-AR" dirty="0"/>
              <a:t> </a:t>
            </a:r>
            <a:r>
              <a:rPr lang="es-AR" dirty="0" err="1"/>
              <a:t>old</a:t>
            </a:r>
            <a:r>
              <a:rPr lang="es-AR" dirty="0"/>
              <a:t> in </a:t>
            </a:r>
            <a:r>
              <a:rPr lang="es-AR" dirty="0" err="1"/>
              <a:t>Sydney</a:t>
            </a:r>
            <a:r>
              <a:rPr lang="es-AR" dirty="0"/>
              <a:t>, </a:t>
            </a:r>
            <a:r>
              <a:rPr lang="es-AR" dirty="0" err="1"/>
              <a:t>who</a:t>
            </a:r>
            <a:r>
              <a:rPr lang="es-AR" dirty="0"/>
              <a:t> </a:t>
            </a:r>
            <a:r>
              <a:rPr lang="es-AR" dirty="0" err="1"/>
              <a:t>have</a:t>
            </a:r>
            <a:r>
              <a:rPr lang="es-AR" dirty="0"/>
              <a:t> </a:t>
            </a:r>
            <a:r>
              <a:rPr lang="es-AR" dirty="0" err="1"/>
              <a:t>an</a:t>
            </a:r>
            <a:r>
              <a:rPr lang="es-AR" dirty="0"/>
              <a:t> </a:t>
            </a:r>
            <a:r>
              <a:rPr lang="es-AR" dirty="0" err="1"/>
              <a:t>interest</a:t>
            </a:r>
            <a:r>
              <a:rPr lang="es-AR" dirty="0"/>
              <a:t> in digital marketing. </a:t>
            </a:r>
            <a:r>
              <a:rPr lang="es-AR" dirty="0" err="1"/>
              <a:t>An</a:t>
            </a:r>
            <a:r>
              <a:rPr lang="es-AR" dirty="0"/>
              <a:t> </a:t>
            </a:r>
            <a:r>
              <a:rPr lang="es-AR" dirty="0" err="1"/>
              <a:t>audience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created</a:t>
            </a:r>
            <a:r>
              <a:rPr lang="es-AR" dirty="0"/>
              <a:t> and </a:t>
            </a:r>
            <a:r>
              <a:rPr lang="es-AR" dirty="0" err="1"/>
              <a:t>assigned</a:t>
            </a:r>
            <a:r>
              <a:rPr lang="es-AR" dirty="0"/>
              <a:t> a </a:t>
            </a:r>
            <a:r>
              <a:rPr lang="es-AR" dirty="0" err="1"/>
              <a:t>name</a:t>
            </a:r>
            <a:r>
              <a:rPr lang="es-AR" dirty="0"/>
              <a:t> </a:t>
            </a:r>
            <a:r>
              <a:rPr lang="es-AR" dirty="0" err="1"/>
              <a:t>by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user</a:t>
            </a:r>
            <a:r>
              <a:rPr lang="es-AR" dirty="0"/>
              <a:t>.</a:t>
            </a:r>
          </a:p>
          <a:p>
            <a:r>
              <a:rPr lang="es-AR" dirty="0"/>
              <a:t>-- Creative </a:t>
            </a:r>
            <a:r>
              <a:rPr lang="es-AR" dirty="0" err="1"/>
              <a:t>Name</a:t>
            </a:r>
            <a:r>
              <a:rPr lang="es-AR" dirty="0"/>
              <a:t>: </a:t>
            </a:r>
            <a:r>
              <a:rPr lang="es-AR" dirty="0" err="1"/>
              <a:t>The</a:t>
            </a:r>
            <a:r>
              <a:rPr lang="es-AR" dirty="0"/>
              <a:t> creative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what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shown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user</a:t>
            </a:r>
            <a:r>
              <a:rPr lang="es-AR" dirty="0"/>
              <a:t> in </a:t>
            </a:r>
            <a:r>
              <a:rPr lang="es-AR" dirty="0" err="1"/>
              <a:t>the</a:t>
            </a:r>
            <a:r>
              <a:rPr lang="es-AR" dirty="0"/>
              <a:t> ad. </a:t>
            </a:r>
            <a:r>
              <a:rPr lang="es-AR" dirty="0" err="1"/>
              <a:t>Every</a:t>
            </a:r>
            <a:r>
              <a:rPr lang="es-AR" dirty="0"/>
              <a:t> creative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assigned</a:t>
            </a:r>
            <a:r>
              <a:rPr lang="es-AR" dirty="0"/>
              <a:t> a </a:t>
            </a:r>
            <a:r>
              <a:rPr lang="es-AR" dirty="0" err="1"/>
              <a:t>name</a:t>
            </a:r>
            <a:r>
              <a:rPr lang="es-AR" dirty="0"/>
              <a:t> </a:t>
            </a:r>
            <a:r>
              <a:rPr lang="es-AR" dirty="0" err="1"/>
              <a:t>by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user</a:t>
            </a:r>
            <a:r>
              <a:rPr lang="es-AR" dirty="0"/>
              <a:t>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2663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2F51EC4-9CA0-EF6C-AEC3-C2171A47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08" y="0"/>
            <a:ext cx="11036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1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E871A9-3057-B188-B92D-AC13B251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2263775"/>
            <a:ext cx="5854700" cy="17399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4680285" y="981939"/>
            <a:ext cx="26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/>
              <a:t>One</a:t>
            </a:r>
            <a:r>
              <a:rPr lang="es-AR" b="1" dirty="0"/>
              <a:t> </a:t>
            </a:r>
            <a:r>
              <a:rPr lang="es-AR" b="1" dirty="0" err="1"/>
              <a:t>to</a:t>
            </a:r>
            <a:r>
              <a:rPr lang="es-AR" b="1" dirty="0"/>
              <a:t> </a:t>
            </a:r>
            <a:r>
              <a:rPr lang="es-AR" b="1" dirty="0" err="1"/>
              <a:t>many</a:t>
            </a:r>
            <a:r>
              <a:rPr lang="es-AR" b="1" dirty="0"/>
              <a:t> </a:t>
            </a:r>
            <a:r>
              <a:rPr lang="es-AR" b="1" dirty="0" err="1"/>
              <a:t>relationship</a:t>
            </a:r>
            <a:endParaRPr lang="es-AR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917977-955B-97D5-3A68-357161DFB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53" y="4694961"/>
            <a:ext cx="3835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8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4494547" y="708641"/>
            <a:ext cx="275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/>
              <a:t>Many</a:t>
            </a:r>
            <a:r>
              <a:rPr lang="es-AR" b="1" dirty="0"/>
              <a:t> </a:t>
            </a:r>
            <a:r>
              <a:rPr lang="es-AR" b="1" dirty="0" err="1"/>
              <a:t>to</a:t>
            </a:r>
            <a:r>
              <a:rPr lang="es-AR" b="1" dirty="0"/>
              <a:t> </a:t>
            </a:r>
            <a:r>
              <a:rPr lang="es-AR" b="1" dirty="0" err="1"/>
              <a:t>many</a:t>
            </a:r>
            <a:r>
              <a:rPr lang="es-AR" b="1" dirty="0"/>
              <a:t> </a:t>
            </a:r>
            <a:r>
              <a:rPr lang="es-AR" b="1" dirty="0" err="1"/>
              <a:t>relationship</a:t>
            </a:r>
            <a:endParaRPr lang="es-AR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BBE33F-EB30-9CCC-297C-CA6622D54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1" y="1372801"/>
            <a:ext cx="7193129" cy="34177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A40F22-AF41-B537-1701-AC067FD6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3756"/>
            <a:ext cx="12192000" cy="12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3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A simple </a:t>
            </a:r>
            <a:r>
              <a:rPr lang="es-AR" b="1" dirty="0" err="1"/>
              <a:t>query</a:t>
            </a:r>
            <a:r>
              <a:rPr lang="es-AR" b="1" dirty="0"/>
              <a:t> </a:t>
            </a:r>
            <a:r>
              <a:rPr lang="es-AR" b="1" dirty="0" err="1"/>
              <a:t>of</a:t>
            </a:r>
            <a:r>
              <a:rPr lang="es-AR" b="1" dirty="0"/>
              <a:t> a single table</a:t>
            </a:r>
            <a:r>
              <a:rPr lang="es-AR" dirty="0"/>
              <a:t>: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query</a:t>
            </a:r>
            <a:r>
              <a:rPr lang="es-AR" dirty="0"/>
              <a:t> shows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impressions</a:t>
            </a:r>
            <a:r>
              <a:rPr lang="es-AR" dirty="0"/>
              <a:t>, </a:t>
            </a:r>
            <a:r>
              <a:rPr lang="es-AR" dirty="0" err="1"/>
              <a:t>clicks</a:t>
            </a:r>
            <a:r>
              <a:rPr lang="es-AR" dirty="0"/>
              <a:t>, </a:t>
            </a:r>
            <a:r>
              <a:rPr lang="es-AR" dirty="0" err="1"/>
              <a:t>cost</a:t>
            </a:r>
            <a:r>
              <a:rPr lang="es-AR" dirty="0"/>
              <a:t> and </a:t>
            </a:r>
            <a:r>
              <a:rPr lang="es-AR" dirty="0" err="1"/>
              <a:t>conversions</a:t>
            </a:r>
            <a:r>
              <a:rPr lang="es-AR" dirty="0"/>
              <a:t>, in a </a:t>
            </a:r>
            <a:r>
              <a:rPr lang="es-AR" dirty="0" err="1"/>
              <a:t>determined</a:t>
            </a:r>
            <a:r>
              <a:rPr lang="es-AR" dirty="0"/>
              <a:t> </a:t>
            </a:r>
            <a:r>
              <a:rPr lang="es-AR" dirty="0" err="1"/>
              <a:t>year</a:t>
            </a:r>
            <a:r>
              <a:rPr lang="es-AR" dirty="0"/>
              <a:t>,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an</a:t>
            </a:r>
            <a:r>
              <a:rPr lang="es-AR" dirty="0"/>
              <a:t> ad </a:t>
            </a:r>
            <a:r>
              <a:rPr lang="es-AR" dirty="0" err="1"/>
              <a:t>that</a:t>
            </a:r>
            <a:r>
              <a:rPr lang="es-AR" dirty="0"/>
              <a:t> uses </a:t>
            </a:r>
            <a:r>
              <a:rPr lang="es-AR" dirty="0" err="1"/>
              <a:t>certain</a:t>
            </a:r>
            <a:r>
              <a:rPr lang="es-AR" dirty="0"/>
              <a:t> </a:t>
            </a:r>
            <a:r>
              <a:rPr lang="es-AR" dirty="0" err="1"/>
              <a:t>audience</a:t>
            </a:r>
            <a:r>
              <a:rPr lang="es-AR" dirty="0"/>
              <a:t>, and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inside</a:t>
            </a:r>
            <a:r>
              <a:rPr lang="es-AR" dirty="0"/>
              <a:t> a </a:t>
            </a:r>
            <a:r>
              <a:rPr lang="es-AR" dirty="0" err="1"/>
              <a:t>certain</a:t>
            </a:r>
            <a:r>
              <a:rPr lang="es-AR" dirty="0"/>
              <a:t> </a:t>
            </a:r>
            <a:r>
              <a:rPr lang="es-AR" dirty="0" err="1"/>
              <a:t>campaign</a:t>
            </a:r>
            <a:r>
              <a:rPr lang="es-AR" dirty="0"/>
              <a:t>.</a:t>
            </a:r>
          </a:p>
          <a:p>
            <a:endParaRPr lang="es-AR" dirty="0"/>
          </a:p>
          <a:p>
            <a:r>
              <a:rPr lang="es-AR" dirty="0" err="1"/>
              <a:t>postgres</a:t>
            </a:r>
            <a:r>
              <a:rPr lang="es-AR" dirty="0"/>
              <a:t>=# </a:t>
            </a:r>
            <a:r>
              <a:rPr lang="es-AR" dirty="0" err="1"/>
              <a:t>select</a:t>
            </a:r>
            <a:r>
              <a:rPr lang="es-AR" dirty="0"/>
              <a:t> * </a:t>
            </a:r>
            <a:r>
              <a:rPr lang="es-AR" dirty="0" err="1"/>
              <a:t>from</a:t>
            </a:r>
            <a:r>
              <a:rPr lang="es-AR" dirty="0"/>
              <a:t> </a:t>
            </a:r>
            <a:r>
              <a:rPr lang="es-AR" dirty="0" err="1"/>
              <a:t>AudienceAdCreativeCampaign</a:t>
            </a:r>
            <a:r>
              <a:rPr lang="es-AR" dirty="0"/>
              <a:t>;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5E89F4-5541-910F-6965-10B8B276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58" y="2482850"/>
            <a:ext cx="9131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2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A </a:t>
            </a:r>
            <a:r>
              <a:rPr lang="es-AR" b="1" dirty="0" err="1"/>
              <a:t>query</a:t>
            </a:r>
            <a:r>
              <a:rPr lang="es-AR" b="1" dirty="0"/>
              <a:t> </a:t>
            </a:r>
            <a:r>
              <a:rPr lang="es-AR" b="1" dirty="0" err="1"/>
              <a:t>which</a:t>
            </a:r>
            <a:r>
              <a:rPr lang="es-AR" b="1" dirty="0"/>
              <a:t> uses </a:t>
            </a:r>
            <a:r>
              <a:rPr lang="es-AR" b="1" dirty="0" err="1"/>
              <a:t>the</a:t>
            </a:r>
            <a:r>
              <a:rPr lang="es-AR" b="1" dirty="0"/>
              <a:t> </a:t>
            </a:r>
            <a:r>
              <a:rPr lang="es-AR" b="1" dirty="0" err="1"/>
              <a:t>words</a:t>
            </a:r>
            <a:r>
              <a:rPr lang="es-AR" b="1" dirty="0"/>
              <a:t> "natural </a:t>
            </a:r>
            <a:r>
              <a:rPr lang="es-AR" b="1" dirty="0" err="1"/>
              <a:t>join</a:t>
            </a:r>
            <a:r>
              <a:rPr lang="es-AR" b="1" dirty="0"/>
              <a:t>":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query</a:t>
            </a:r>
            <a:r>
              <a:rPr lang="es-AR" dirty="0"/>
              <a:t> shows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impressions</a:t>
            </a:r>
            <a:r>
              <a:rPr lang="es-AR" dirty="0"/>
              <a:t>, </a:t>
            </a:r>
            <a:r>
              <a:rPr lang="es-AR" dirty="0" err="1"/>
              <a:t>clicks</a:t>
            </a:r>
            <a:r>
              <a:rPr lang="es-AR" dirty="0"/>
              <a:t>, </a:t>
            </a:r>
            <a:r>
              <a:rPr lang="es-AR" dirty="0" err="1"/>
              <a:t>cost</a:t>
            </a:r>
            <a:r>
              <a:rPr lang="es-AR" dirty="0"/>
              <a:t> and </a:t>
            </a:r>
            <a:r>
              <a:rPr lang="es-AR" dirty="0" err="1"/>
              <a:t>conversions</a:t>
            </a:r>
            <a:r>
              <a:rPr lang="es-AR" dirty="0"/>
              <a:t>, in a </a:t>
            </a:r>
            <a:r>
              <a:rPr lang="es-AR" dirty="0" err="1"/>
              <a:t>determined</a:t>
            </a:r>
            <a:r>
              <a:rPr lang="es-AR" dirty="0"/>
              <a:t> </a:t>
            </a:r>
            <a:r>
              <a:rPr lang="es-AR" dirty="0" err="1"/>
              <a:t>year</a:t>
            </a:r>
            <a:r>
              <a:rPr lang="es-AR" dirty="0"/>
              <a:t>,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an</a:t>
            </a:r>
            <a:r>
              <a:rPr lang="es-AR" dirty="0"/>
              <a:t> ad </a:t>
            </a:r>
            <a:r>
              <a:rPr lang="es-AR" dirty="0" err="1"/>
              <a:t>that</a:t>
            </a:r>
            <a:r>
              <a:rPr lang="es-AR" dirty="0"/>
              <a:t> uses </a:t>
            </a:r>
            <a:r>
              <a:rPr lang="es-AR" dirty="0" err="1"/>
              <a:t>certain</a:t>
            </a:r>
            <a:r>
              <a:rPr lang="es-AR" dirty="0"/>
              <a:t> </a:t>
            </a:r>
            <a:r>
              <a:rPr lang="es-AR" dirty="0" err="1"/>
              <a:t>audience</a:t>
            </a:r>
            <a:r>
              <a:rPr lang="es-AR" dirty="0"/>
              <a:t>, and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inside</a:t>
            </a:r>
            <a:r>
              <a:rPr lang="es-AR" dirty="0"/>
              <a:t> a </a:t>
            </a:r>
            <a:r>
              <a:rPr lang="es-AR" dirty="0" err="1"/>
              <a:t>certain</a:t>
            </a:r>
            <a:r>
              <a:rPr lang="es-AR" dirty="0"/>
              <a:t> </a:t>
            </a:r>
            <a:r>
              <a:rPr lang="es-AR" dirty="0" err="1"/>
              <a:t>campaign</a:t>
            </a:r>
            <a:r>
              <a:rPr lang="es-AR" dirty="0"/>
              <a:t>. As </a:t>
            </a:r>
            <a:r>
              <a:rPr lang="es-AR" dirty="0" err="1"/>
              <a:t>it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joined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audience</a:t>
            </a:r>
            <a:r>
              <a:rPr lang="es-AR" dirty="0"/>
              <a:t> table, </a:t>
            </a:r>
            <a:r>
              <a:rPr lang="es-AR" dirty="0" err="1"/>
              <a:t>it</a:t>
            </a:r>
            <a:r>
              <a:rPr lang="es-AR" dirty="0"/>
              <a:t> </a:t>
            </a:r>
            <a:r>
              <a:rPr lang="es-AR" dirty="0" err="1"/>
              <a:t>also</a:t>
            </a:r>
            <a:r>
              <a:rPr lang="es-AR" dirty="0"/>
              <a:t> shows </a:t>
            </a:r>
            <a:r>
              <a:rPr lang="es-AR" dirty="0" err="1"/>
              <a:t>some</a:t>
            </a:r>
            <a:r>
              <a:rPr lang="es-AR" dirty="0"/>
              <a:t> </a:t>
            </a:r>
            <a:r>
              <a:rPr lang="es-AR" dirty="0" err="1"/>
              <a:t>attributes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audience</a:t>
            </a:r>
            <a:r>
              <a:rPr lang="es-AR" dirty="0"/>
              <a:t> </a:t>
            </a:r>
            <a:r>
              <a:rPr lang="es-AR" dirty="0" err="1"/>
              <a:t>such</a:t>
            </a:r>
            <a:r>
              <a:rPr lang="es-AR" dirty="0"/>
              <a:t> as </a:t>
            </a:r>
            <a:r>
              <a:rPr lang="es-AR" dirty="0" err="1"/>
              <a:t>location</a:t>
            </a:r>
            <a:r>
              <a:rPr lang="es-AR" dirty="0"/>
              <a:t>, </a:t>
            </a:r>
            <a:r>
              <a:rPr lang="es-AR" dirty="0" err="1"/>
              <a:t>age</a:t>
            </a:r>
            <a:r>
              <a:rPr lang="es-AR" dirty="0"/>
              <a:t> and </a:t>
            </a:r>
            <a:r>
              <a:rPr lang="es-AR" dirty="0" err="1"/>
              <a:t>gender</a:t>
            </a:r>
            <a:r>
              <a:rPr lang="es-AR" dirty="0"/>
              <a:t>.</a:t>
            </a:r>
          </a:p>
          <a:p>
            <a:endParaRPr lang="es-AR" dirty="0"/>
          </a:p>
          <a:p>
            <a:r>
              <a:rPr lang="es-AR" dirty="0" err="1"/>
              <a:t>postgres</a:t>
            </a:r>
            <a:r>
              <a:rPr lang="es-AR" dirty="0"/>
              <a:t>=# </a:t>
            </a:r>
            <a:r>
              <a:rPr lang="es-AR" dirty="0" err="1"/>
              <a:t>select</a:t>
            </a:r>
            <a:r>
              <a:rPr lang="es-AR" dirty="0"/>
              <a:t> * </a:t>
            </a:r>
            <a:r>
              <a:rPr lang="es-AR" dirty="0" err="1"/>
              <a:t>from</a:t>
            </a:r>
            <a:r>
              <a:rPr lang="es-AR" dirty="0"/>
              <a:t> </a:t>
            </a:r>
            <a:r>
              <a:rPr lang="es-AR" dirty="0" err="1"/>
              <a:t>AudienceAdCreativeCampaign</a:t>
            </a:r>
            <a:r>
              <a:rPr lang="es-AR" dirty="0"/>
              <a:t> natural </a:t>
            </a:r>
            <a:r>
              <a:rPr lang="es-AR" dirty="0" err="1"/>
              <a:t>join</a:t>
            </a:r>
            <a:r>
              <a:rPr lang="es-AR" dirty="0"/>
              <a:t> </a:t>
            </a:r>
            <a:r>
              <a:rPr lang="es-AR" dirty="0" err="1"/>
              <a:t>Audience</a:t>
            </a:r>
            <a:r>
              <a:rPr lang="es-AR" dirty="0"/>
              <a:t>;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0A43EDB-D0A4-B0EC-671E-78310E83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501900"/>
            <a:ext cx="114935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/>
              <a:t>The</a:t>
            </a:r>
            <a:r>
              <a:rPr lang="es-AR" b="1" dirty="0"/>
              <a:t> </a:t>
            </a:r>
            <a:r>
              <a:rPr lang="es-AR" b="1" dirty="0" err="1"/>
              <a:t>cross</a:t>
            </a:r>
            <a:r>
              <a:rPr lang="es-AR" b="1" dirty="0"/>
              <a:t> </a:t>
            </a:r>
            <a:r>
              <a:rPr lang="es-AR" b="1" dirty="0" err="1"/>
              <a:t>product</a:t>
            </a:r>
            <a:r>
              <a:rPr lang="es-AR" b="1" dirty="0"/>
              <a:t> </a:t>
            </a:r>
            <a:r>
              <a:rPr lang="es-AR" b="1" dirty="0" err="1"/>
              <a:t>equivalent</a:t>
            </a:r>
            <a:r>
              <a:rPr lang="es-AR" b="1" dirty="0"/>
              <a:t> </a:t>
            </a:r>
            <a:r>
              <a:rPr lang="es-AR" b="1" dirty="0" err="1"/>
              <a:t>to</a:t>
            </a:r>
            <a:r>
              <a:rPr lang="es-AR" b="1" dirty="0"/>
              <a:t> </a:t>
            </a:r>
            <a:r>
              <a:rPr lang="es-AR" b="1" dirty="0" err="1"/>
              <a:t>the</a:t>
            </a:r>
            <a:r>
              <a:rPr lang="es-AR" b="1" dirty="0"/>
              <a:t> "natural </a:t>
            </a:r>
            <a:r>
              <a:rPr lang="es-AR" b="1" dirty="0" err="1"/>
              <a:t>join</a:t>
            </a:r>
            <a:r>
              <a:rPr lang="es-AR" b="1" dirty="0"/>
              <a:t>" </a:t>
            </a:r>
            <a:r>
              <a:rPr lang="es-AR" b="1" dirty="0" err="1"/>
              <a:t>query</a:t>
            </a:r>
            <a:r>
              <a:rPr lang="es-AR" b="1" dirty="0"/>
              <a:t> </a:t>
            </a:r>
            <a:r>
              <a:rPr lang="es-AR" b="1" dirty="0" err="1"/>
              <a:t>above</a:t>
            </a:r>
            <a:r>
              <a:rPr lang="es-AR" b="1" dirty="0"/>
              <a:t>: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query</a:t>
            </a:r>
            <a:r>
              <a:rPr lang="es-AR" dirty="0"/>
              <a:t> </a:t>
            </a:r>
            <a:r>
              <a:rPr lang="es-AR" dirty="0" err="1"/>
              <a:t>does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same</a:t>
            </a:r>
            <a:r>
              <a:rPr lang="es-AR" dirty="0"/>
              <a:t> as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query</a:t>
            </a:r>
            <a:r>
              <a:rPr lang="es-AR" dirty="0"/>
              <a:t> in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previous</a:t>
            </a:r>
            <a:r>
              <a:rPr lang="es-AR" dirty="0"/>
              <a:t> </a:t>
            </a:r>
            <a:r>
              <a:rPr lang="es-AR" dirty="0" err="1"/>
              <a:t>slide</a:t>
            </a:r>
            <a:r>
              <a:rPr lang="es-AR" dirty="0"/>
              <a:t>, </a:t>
            </a:r>
            <a:r>
              <a:rPr lang="es-AR" dirty="0" err="1"/>
              <a:t>but</a:t>
            </a:r>
            <a:r>
              <a:rPr lang="es-AR" dirty="0"/>
              <a:t>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cross-product</a:t>
            </a:r>
            <a:r>
              <a:rPr lang="es-AR" dirty="0"/>
              <a:t>.</a:t>
            </a:r>
          </a:p>
          <a:p>
            <a:endParaRPr lang="es-AR" dirty="0"/>
          </a:p>
          <a:p>
            <a:r>
              <a:rPr lang="es-AR" dirty="0" err="1"/>
              <a:t>postgres</a:t>
            </a:r>
            <a:r>
              <a:rPr lang="es-AR" dirty="0"/>
              <a:t>=# </a:t>
            </a:r>
            <a:r>
              <a:rPr lang="es-AR" dirty="0" err="1"/>
              <a:t>select</a:t>
            </a:r>
            <a:r>
              <a:rPr lang="es-AR" dirty="0"/>
              <a:t> * </a:t>
            </a:r>
            <a:r>
              <a:rPr lang="es-AR" dirty="0" err="1"/>
              <a:t>from</a:t>
            </a:r>
            <a:r>
              <a:rPr lang="es-AR" dirty="0"/>
              <a:t> </a:t>
            </a:r>
            <a:r>
              <a:rPr lang="es-AR" dirty="0" err="1"/>
              <a:t>AudienceAdCreativeCampaign</a:t>
            </a:r>
            <a:r>
              <a:rPr lang="es-AR" dirty="0"/>
              <a:t>, </a:t>
            </a:r>
            <a:r>
              <a:rPr lang="es-AR" dirty="0" err="1"/>
              <a:t>Audience</a:t>
            </a:r>
            <a:r>
              <a:rPr lang="es-AR" dirty="0"/>
              <a:t> </a:t>
            </a:r>
            <a:r>
              <a:rPr lang="es-AR" dirty="0" err="1"/>
              <a:t>where</a:t>
            </a:r>
            <a:r>
              <a:rPr lang="es-AR" dirty="0"/>
              <a:t> </a:t>
            </a:r>
            <a:r>
              <a:rPr lang="es-AR" dirty="0" err="1"/>
              <a:t>Audience.AudienceName</a:t>
            </a:r>
            <a:r>
              <a:rPr lang="es-AR" dirty="0"/>
              <a:t> = </a:t>
            </a:r>
            <a:r>
              <a:rPr lang="es-AR" dirty="0" err="1"/>
              <a:t>AudienceAdCreativeCampaign.AudienceName</a:t>
            </a:r>
            <a:r>
              <a:rPr lang="es-AR" dirty="0"/>
              <a:t>;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D2A9E0-4D44-989D-086C-A1B1CBB5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613118"/>
            <a:ext cx="11701463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9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91AFC7-C956-732A-4BC0-79E08BAEF6DF}"/>
              </a:ext>
            </a:extLst>
          </p:cNvPr>
          <p:cNvSpPr txBox="1"/>
          <p:nvPr/>
        </p:nvSpPr>
        <p:spPr>
          <a:xfrm>
            <a:off x="649706" y="661736"/>
            <a:ext cx="107201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A </a:t>
            </a:r>
            <a:r>
              <a:rPr lang="es-AR" b="1" dirty="0" err="1"/>
              <a:t>query</a:t>
            </a:r>
            <a:r>
              <a:rPr lang="es-AR" b="1" dirty="0"/>
              <a:t> </a:t>
            </a:r>
            <a:r>
              <a:rPr lang="es-AR" b="1" dirty="0" err="1"/>
              <a:t>involving</a:t>
            </a:r>
            <a:r>
              <a:rPr lang="es-AR" b="1" dirty="0"/>
              <a:t> a “</a:t>
            </a:r>
            <a:r>
              <a:rPr lang="es-AR" b="1" dirty="0" err="1"/>
              <a:t>Group</a:t>
            </a:r>
            <a:r>
              <a:rPr lang="es-AR" b="1" dirty="0"/>
              <a:t> </a:t>
            </a:r>
            <a:r>
              <a:rPr lang="es-AR" b="1" dirty="0" err="1"/>
              <a:t>by</a:t>
            </a:r>
            <a:r>
              <a:rPr lang="es-AR" b="1" dirty="0"/>
              <a:t>”, </a:t>
            </a:r>
            <a:r>
              <a:rPr lang="es-AR" b="1" dirty="0" err="1"/>
              <a:t>perhaps</a:t>
            </a:r>
            <a:r>
              <a:rPr lang="es-AR" b="1" dirty="0"/>
              <a:t> </a:t>
            </a:r>
            <a:r>
              <a:rPr lang="es-AR" b="1" dirty="0" err="1"/>
              <a:t>also</a:t>
            </a:r>
            <a:r>
              <a:rPr lang="es-AR" b="1" dirty="0"/>
              <a:t> </a:t>
            </a:r>
            <a:r>
              <a:rPr lang="es-AR" b="1" dirty="0" err="1"/>
              <a:t>with</a:t>
            </a:r>
            <a:r>
              <a:rPr lang="es-AR" b="1" dirty="0"/>
              <a:t> a “HAVING”: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query</a:t>
            </a:r>
            <a:r>
              <a:rPr lang="es-AR" dirty="0"/>
              <a:t> shows </a:t>
            </a:r>
            <a:r>
              <a:rPr lang="es-AR" dirty="0" err="1"/>
              <a:t>the</a:t>
            </a:r>
            <a:r>
              <a:rPr lang="es-AR" dirty="0"/>
              <a:t> sum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conversions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a </a:t>
            </a:r>
            <a:r>
              <a:rPr lang="es-AR" dirty="0" err="1"/>
              <a:t>campaign</a:t>
            </a:r>
            <a:r>
              <a:rPr lang="es-AR" dirty="0"/>
              <a:t>, </a:t>
            </a:r>
            <a:r>
              <a:rPr lang="es-AR" dirty="0" err="1"/>
              <a:t>excluding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ads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were</a:t>
            </a:r>
            <a:r>
              <a:rPr lang="es-AR" dirty="0"/>
              <a:t> </a:t>
            </a:r>
            <a:r>
              <a:rPr lang="es-AR" dirty="0" err="1"/>
              <a:t>used</a:t>
            </a:r>
            <a:r>
              <a:rPr lang="es-AR" dirty="0"/>
              <a:t> </a:t>
            </a:r>
            <a:r>
              <a:rPr lang="es-AR" dirty="0" err="1"/>
              <a:t>during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Cyber</a:t>
            </a:r>
            <a:r>
              <a:rPr lang="es-AR" dirty="0"/>
              <a:t> </a:t>
            </a:r>
            <a:r>
              <a:rPr lang="es-AR" dirty="0" err="1"/>
              <a:t>Monday</a:t>
            </a:r>
            <a:r>
              <a:rPr lang="es-AR" dirty="0"/>
              <a:t> </a:t>
            </a:r>
            <a:r>
              <a:rPr lang="es-AR" dirty="0" err="1"/>
              <a:t>event</a:t>
            </a:r>
            <a:r>
              <a:rPr lang="es-AR" dirty="0"/>
              <a:t>, and </a:t>
            </a:r>
            <a:r>
              <a:rPr lang="es-AR" dirty="0" err="1"/>
              <a:t>showing</a:t>
            </a:r>
            <a:r>
              <a:rPr lang="es-AR" dirty="0"/>
              <a:t> </a:t>
            </a:r>
            <a:r>
              <a:rPr lang="es-AR" dirty="0" err="1"/>
              <a:t>only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campaign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have</a:t>
            </a:r>
            <a:r>
              <a:rPr lang="es-AR" dirty="0"/>
              <a:t> more tan 100 </a:t>
            </a:r>
            <a:r>
              <a:rPr lang="es-AR" dirty="0" err="1"/>
              <a:t>conversions</a:t>
            </a:r>
            <a:r>
              <a:rPr lang="es-AR" dirty="0"/>
              <a:t>.</a:t>
            </a:r>
          </a:p>
          <a:p>
            <a:endParaRPr lang="es-AR" b="1" dirty="0"/>
          </a:p>
          <a:p>
            <a:r>
              <a:rPr lang="es-AR" dirty="0" err="1"/>
              <a:t>postgres</a:t>
            </a:r>
            <a:r>
              <a:rPr lang="es-AR" dirty="0"/>
              <a:t>=# </a:t>
            </a:r>
            <a:r>
              <a:rPr lang="es-AR" dirty="0" err="1"/>
              <a:t>select</a:t>
            </a:r>
            <a:r>
              <a:rPr lang="es-AR" dirty="0"/>
              <a:t> </a:t>
            </a:r>
            <a:r>
              <a:rPr lang="es-AR" dirty="0" err="1"/>
              <a:t>campaignname</a:t>
            </a:r>
            <a:r>
              <a:rPr lang="es-AR" dirty="0"/>
              <a:t>, sum(</a:t>
            </a:r>
            <a:r>
              <a:rPr lang="es-AR" dirty="0" err="1"/>
              <a:t>conversions</a:t>
            </a:r>
            <a:r>
              <a:rPr lang="es-AR" dirty="0"/>
              <a:t>) as </a:t>
            </a:r>
            <a:r>
              <a:rPr lang="es-AR" dirty="0" err="1"/>
              <a:t>SumOfConversions</a:t>
            </a:r>
            <a:r>
              <a:rPr lang="es-AR" dirty="0"/>
              <a:t> </a:t>
            </a:r>
            <a:r>
              <a:rPr lang="es-AR" dirty="0" err="1"/>
              <a:t>from</a:t>
            </a:r>
            <a:r>
              <a:rPr lang="es-AR" dirty="0"/>
              <a:t> </a:t>
            </a:r>
            <a:r>
              <a:rPr lang="es-AR" dirty="0" err="1"/>
              <a:t>AudienceAdCreativeCampaign</a:t>
            </a:r>
            <a:r>
              <a:rPr lang="es-AR" dirty="0"/>
              <a:t> </a:t>
            </a:r>
            <a:r>
              <a:rPr lang="es-AR" dirty="0" err="1"/>
              <a:t>where</a:t>
            </a:r>
            <a:r>
              <a:rPr lang="es-AR" dirty="0"/>
              <a:t> </a:t>
            </a:r>
            <a:r>
              <a:rPr lang="es-AR" dirty="0" err="1"/>
              <a:t>adcreativename</a:t>
            </a:r>
            <a:r>
              <a:rPr lang="es-AR" dirty="0"/>
              <a:t> </a:t>
            </a:r>
            <a:r>
              <a:rPr lang="es-AR" dirty="0" err="1"/>
              <a:t>not</a:t>
            </a:r>
            <a:r>
              <a:rPr lang="es-AR" dirty="0"/>
              <a:t> </a:t>
            </a:r>
            <a:r>
              <a:rPr lang="es-AR" dirty="0" err="1"/>
              <a:t>like</a:t>
            </a:r>
            <a:r>
              <a:rPr lang="es-AR" dirty="0"/>
              <a:t> '%</a:t>
            </a:r>
            <a:r>
              <a:rPr lang="es-AR" dirty="0" err="1"/>
              <a:t>Cyber</a:t>
            </a:r>
            <a:r>
              <a:rPr lang="es-AR" dirty="0"/>
              <a:t> </a:t>
            </a:r>
            <a:r>
              <a:rPr lang="es-AR" dirty="0" err="1"/>
              <a:t>Monday</a:t>
            </a:r>
            <a:r>
              <a:rPr lang="es-AR" dirty="0"/>
              <a:t>%' </a:t>
            </a:r>
            <a:r>
              <a:rPr lang="es-AR" dirty="0" err="1"/>
              <a:t>group</a:t>
            </a:r>
            <a:r>
              <a:rPr lang="es-AR" dirty="0"/>
              <a:t> </a:t>
            </a:r>
            <a:r>
              <a:rPr lang="es-AR" dirty="0" err="1"/>
              <a:t>by</a:t>
            </a:r>
            <a:r>
              <a:rPr lang="es-AR" dirty="0"/>
              <a:t> </a:t>
            </a:r>
            <a:r>
              <a:rPr lang="es-AR" dirty="0" err="1"/>
              <a:t>campaignname</a:t>
            </a:r>
            <a:r>
              <a:rPr lang="es-AR" dirty="0"/>
              <a:t> </a:t>
            </a:r>
            <a:r>
              <a:rPr lang="es-AR" dirty="0" err="1"/>
              <a:t>having</a:t>
            </a:r>
            <a:r>
              <a:rPr lang="es-AR" dirty="0"/>
              <a:t> sum(</a:t>
            </a:r>
            <a:r>
              <a:rPr lang="es-AR" dirty="0" err="1"/>
              <a:t>conversions</a:t>
            </a:r>
            <a:r>
              <a:rPr lang="es-AR" dirty="0"/>
              <a:t>) &gt; 100;</a:t>
            </a:r>
          </a:p>
          <a:p>
            <a:endParaRPr lang="es-AR" b="1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C41BCD-071F-F322-F05A-53ADD212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787"/>
            <a:ext cx="12192000" cy="8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</TotalTime>
  <Words>900</Words>
  <Application>Microsoft Macintosh PowerPoint</Application>
  <PresentationFormat>Panorámica</PresentationFormat>
  <Paragraphs>138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Chapto</dc:creator>
  <cp:lastModifiedBy>Alejandro Chapto</cp:lastModifiedBy>
  <cp:revision>1</cp:revision>
  <dcterms:created xsi:type="dcterms:W3CDTF">2022-04-29T11:38:17Z</dcterms:created>
  <dcterms:modified xsi:type="dcterms:W3CDTF">2022-04-30T21:10:38Z</dcterms:modified>
</cp:coreProperties>
</file>